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hBXhuC4HKTgg2abD/AZHAdAwie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2BDF7D-6032-476F-BC84-53875FF37502}">
  <a:tblStyle styleId="{872BDF7D-6032-476F-BC84-53875FF3750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" name="Google Shape;35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" name="Google Shape;41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7877" y="-342900"/>
            <a:ext cx="9379776" cy="54864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" name="Google Shape;1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9752" y="1443025"/>
            <a:ext cx="381000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1411625" y="7907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     POLYMERS</a:t>
            </a:r>
            <a:endParaRPr b="0" i="0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5085832" y="1443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01-08-2020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19100"/>
            <a:ext cx="8924475" cy="74737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-2859496"/>
            <a:ext cx="9753600" cy="11305500"/>
          </a:xfrm>
          <a:prstGeom prst="rect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29709" fadeDir="5400012" kx="0" rotWithShape="0" algn="bl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1435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318800" y="189875"/>
            <a:ext cx="9144000" cy="4953600"/>
          </a:xfrm>
          <a:prstGeom prst="rect">
            <a:avLst/>
          </a:prstGeom>
          <a:noFill/>
          <a:ln cap="flat" cmpd="sng" w="228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FF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        BASED ON. NUMBER OF TYPE OF MONOMER</a:t>
            </a:r>
            <a:endParaRPr b="1" i="0" sz="2500" u="none" cap="none" strike="noStrike">
              <a:solidFill>
                <a:srgbClr val="FF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15475" cy="4950179"/>
          </a:xfrm>
          <a:prstGeom prst="rect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61283" y="-4800045"/>
            <a:ext cx="12673149" cy="128709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01250"/>
            <a:ext cx="9753600" cy="8091649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" y="-891636"/>
            <a:ext cx="9753600" cy="6926774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68425"/>
            <a:ext cx="9753600" cy="6873399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425" y="0"/>
            <a:ext cx="8743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9600" y="-1305237"/>
            <a:ext cx="9753600" cy="6763951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800" y="-1884487"/>
            <a:ext cx="9753600" cy="89124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45425"/>
            <a:ext cx="9753600" cy="89487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5022" y="-2468112"/>
            <a:ext cx="9989376" cy="90814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40600"/>
            <a:ext cx="9753600" cy="79740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513900"/>
            <a:ext cx="9689300" cy="8887126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2329681"/>
            <a:ext cx="9753600" cy="86661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39125"/>
            <a:ext cx="9753600" cy="71503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90675"/>
            <a:ext cx="9753600" cy="79117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98325"/>
            <a:ext cx="9753600" cy="6784726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3"/>
          <p:cNvPicPr preferRelativeResize="0"/>
          <p:nvPr/>
        </p:nvPicPr>
        <p:blipFill rotWithShape="1">
          <a:blip r:embed="rId3">
            <a:alphaModFix/>
          </a:blip>
          <a:srcRect b="-4250" l="0" r="3947" t="4250"/>
          <a:stretch/>
        </p:blipFill>
        <p:spPr>
          <a:xfrm>
            <a:off x="0" y="-3061325"/>
            <a:ext cx="13431150" cy="8967074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15575"/>
            <a:ext cx="9753600" cy="67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914399" y="2150225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914400" y="344600"/>
            <a:ext cx="79881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914400" y="344600"/>
            <a:ext cx="7988100" cy="4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65550" y="-1215575"/>
            <a:ext cx="9144000" cy="63591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Arial"/>
              <a:buChar char="●"/>
            </a:pPr>
            <a:r>
              <a:t/>
            </a:r>
            <a:endParaRPr b="1" i="0" sz="1400" u="none" cap="none" strike="noStrike">
              <a:solidFill>
                <a:srgbClr val="CC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914400" y="1034350"/>
            <a:ext cx="7315200" cy="3336300"/>
          </a:xfrm>
          <a:prstGeom prst="rect">
            <a:avLst/>
          </a:prstGeom>
          <a:noFill/>
          <a:ln cap="flat" cmpd="sng" w="228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PREPARATION OF PHENOL FORMALDEHYDE RESIN</a:t>
            </a:r>
            <a:endParaRPr b="1" i="0" sz="4500" u="none" cap="none" strike="noStrike">
              <a:solidFill>
                <a:srgbClr val="FF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(BAKELITE)</a:t>
            </a:r>
            <a:endParaRPr b="1" i="0" sz="4500" u="none" cap="none" strike="noStrike">
              <a:solidFill>
                <a:srgbClr val="FF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29022"/>
          <a:stretch/>
        </p:blipFill>
        <p:spPr>
          <a:xfrm>
            <a:off x="9" y="0"/>
            <a:ext cx="9753600" cy="470445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33"/>
          <p:cNvSpPr txBox="1"/>
          <p:nvPr/>
        </p:nvSpPr>
        <p:spPr>
          <a:xfrm>
            <a:off x="914399" y="2150225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94175"/>
            <a:ext cx="9753600" cy="63805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/>
        </p:nvSpPr>
        <p:spPr>
          <a:xfrm>
            <a:off x="-180150" y="151050"/>
            <a:ext cx="9504300" cy="4841400"/>
          </a:xfrm>
          <a:prstGeom prst="rect">
            <a:avLst/>
          </a:prstGeom>
          <a:noFill/>
          <a:ln cap="flat" cmpd="sng" w="228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914399" y="2177934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1" lang="en-US" sz="34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NOVOLAC and FORMALDEHYDE gives  BAKELITE</a:t>
            </a:r>
            <a:endParaRPr b="0" i="1" sz="3400" u="sng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1" sz="3400" u="sng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54864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9" name="Google Shape;239;p37"/>
          <p:cNvPicPr preferRelativeResize="0"/>
          <p:nvPr/>
        </p:nvPicPr>
        <p:blipFill rotWithShape="1">
          <a:blip r:embed="rId3">
            <a:alphaModFix/>
          </a:blip>
          <a:srcRect b="0" l="2870" r="-2868" t="0"/>
          <a:stretch/>
        </p:blipFill>
        <p:spPr>
          <a:xfrm>
            <a:off x="0" y="-1810547"/>
            <a:ext cx="9753600" cy="80752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5" name="Google Shape;2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812" y="-1056063"/>
            <a:ext cx="9753600" cy="843335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800" y="-1857350"/>
            <a:ext cx="9753600" cy="873375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912" y="63649"/>
            <a:ext cx="9144001" cy="5016216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7" name="Google Shape;2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36025"/>
            <a:ext cx="9753600" cy="761405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3" name="Google Shape;2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12801"/>
            <a:ext cx="9753600" cy="67563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" y="-171448"/>
            <a:ext cx="9753600" cy="5486400"/>
          </a:xfrm>
          <a:prstGeom prst="rect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5" name="Google Shape;27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79025"/>
            <a:ext cx="9753600" cy="7165426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1" name="Google Shape;28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26850"/>
            <a:ext cx="9753600" cy="77452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45"/>
          <p:cNvGraphicFramePr/>
          <p:nvPr/>
        </p:nvGraphicFramePr>
        <p:xfrm>
          <a:off x="1163200" y="46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{872BDF7D-6032-476F-BC84-53875FF37502}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448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NAME OF POLMER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MONOMER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STRUTURE OF POLYMER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USES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-1667200"/>
            <a:ext cx="8936824" cy="7628625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-2704000"/>
            <a:ext cx="8991600" cy="10735826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-1955149"/>
            <a:ext cx="9753600" cy="8167800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9603" y="-862661"/>
            <a:ext cx="9753600" cy="6868800"/>
          </a:xfrm>
          <a:prstGeom prst="roundRect">
            <a:avLst>
              <a:gd fmla="val 16667" name="adj"/>
            </a:avLst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05975"/>
            <a:ext cx="9753600" cy="6992375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